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2"/>
    <p:sldId id="283" r:id="rId3"/>
    <p:sldId id="292" r:id="rId4"/>
    <p:sldId id="293" r:id="rId5"/>
    <p:sldId id="294" r:id="rId6"/>
    <p:sldId id="295" r:id="rId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CC"/>
    <a:srgbClr val="EDFC60"/>
    <a:srgbClr val="F5FC96"/>
    <a:srgbClr val="9BC838"/>
    <a:srgbClr val="FF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523"/>
            <a:ext cx="82296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05865"/>
            <a:ext cx="82296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/>
          <p:nvPr/>
        </p:nvSpPr>
        <p:spPr>
          <a:xfrm>
            <a:off x="67139" y="642718"/>
            <a:ext cx="5627408" cy="46864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</a:t>
            </a:r>
            <a:r>
              <a:rPr lang="vi-VN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vi-VN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đa thức th</a:t>
            </a:r>
            <a:r>
              <a:rPr lang="vi-VN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</a:t>
            </a:r>
            <a:r>
              <a:rPr lang="en-US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000" b="1" u="sng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7" name="Rectangle 5"/>
          <p:cNvSpPr/>
          <p:nvPr/>
        </p:nvSpPr>
        <p:spPr>
          <a:xfrm>
            <a:off x="-4268" y="1469166"/>
            <a:ext cx="5394539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000" b="1" dirty="0">
                <a:latin typeface="Times New Roman" panose="02020603050405020304" pitchFamily="18" charset="0"/>
              </a:rPr>
              <a:t>Phân tích đa thức thành nhân tử ( hay thừa số) </a:t>
            </a:r>
            <a:r>
              <a:rPr lang="vi-VN" altLang="x-none" sz="2000" b="1" dirty="0" smtClean="0">
                <a:latin typeface="Times New Roman" panose="02020603050405020304" pitchFamily="18" charset="0"/>
              </a:rPr>
              <a:t>là</a:t>
            </a:r>
            <a:r>
              <a:rPr lang="vi-VN" altLang="x-none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biến đổi đa thức </a:t>
            </a:r>
            <a:r>
              <a:rPr lang="vi-VN" altLang="x-none" sz="2000" b="1" dirty="0">
                <a:latin typeface="Times New Roman" panose="02020603050405020304" pitchFamily="18" charset="0"/>
              </a:rPr>
              <a:t>đó </a:t>
            </a:r>
            <a:r>
              <a:rPr lang="vi-VN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thành một tích </a:t>
            </a:r>
            <a:r>
              <a:rPr lang="vi-VN" altLang="x-none" sz="2000" b="1" dirty="0">
                <a:latin typeface="Times New Roman" panose="02020603050405020304" pitchFamily="18" charset="0"/>
              </a:rPr>
              <a:t>của những đa thức</a:t>
            </a:r>
          </a:p>
        </p:txBody>
      </p:sp>
      <p:sp>
        <p:nvSpPr>
          <p:cNvPr id="33800" name="Text Box 8"/>
          <p:cNvSpPr txBox="1"/>
          <p:nvPr/>
        </p:nvSpPr>
        <p:spPr>
          <a:xfrm>
            <a:off x="-35429" y="19948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TiẾT 9</a:t>
            </a:r>
            <a:r>
              <a:rPr lang="en-US" altLang="en-US" sz="2000" b="1" dirty="0">
                <a:latin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§6  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PHÂN TÍCH ĐA THỨC THÀNH NHÂN TỬ BẰNG PHƯƠNG PHÁP ĐẶT NHÂN TỬ CHUNG</a:t>
            </a:r>
          </a:p>
        </p:txBody>
      </p:sp>
      <p:sp>
        <p:nvSpPr>
          <p:cNvPr id="2053" name="Line 9"/>
          <p:cNvSpPr/>
          <p:nvPr/>
        </p:nvSpPr>
        <p:spPr>
          <a:xfrm>
            <a:off x="5345393" y="990600"/>
            <a:ext cx="0" cy="6172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2" name="Text Box 10"/>
          <p:cNvSpPr txBox="1"/>
          <p:nvPr/>
        </p:nvSpPr>
        <p:spPr>
          <a:xfrm>
            <a:off x="5307293" y="930962"/>
            <a:ext cx="39624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Việc viết các đa thức 3x +3y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thành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000" b="1" dirty="0">
                <a:latin typeface="Times New Roman" panose="02020603050405020304" pitchFamily="18" charset="0"/>
              </a:rPr>
              <a:t>(x + y)và 2x</a:t>
            </a:r>
            <a:r>
              <a:rPr lang="en-US" altLang="en-US" sz="2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b="1" dirty="0">
                <a:latin typeface="Times New Roman" panose="02020603050405020304" pitchFamily="18" charset="0"/>
              </a:rPr>
              <a:t> – 4x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thành 2x</a:t>
            </a:r>
            <a:r>
              <a:rPr lang="en-US" altLang="en-US" sz="2000" b="1" dirty="0">
                <a:latin typeface="Times New Roman" panose="02020603050405020304" pitchFamily="18" charset="0"/>
              </a:rPr>
              <a:t>(x – 2)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gọi là phân tích đa thức thành nhân tử</a:t>
            </a:r>
          </a:p>
        </p:txBody>
      </p:sp>
      <p:sp>
        <p:nvSpPr>
          <p:cNvPr id="33803" name="Text Box 11"/>
          <p:cNvSpPr txBox="1"/>
          <p:nvPr/>
        </p:nvSpPr>
        <p:spPr>
          <a:xfrm>
            <a:off x="-19928" y="2444901"/>
            <a:ext cx="54102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Ví dụ phân tích đa thức  15x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000" dirty="0">
                <a:latin typeface="Times New Roman" panose="02020603050405020304" pitchFamily="18" charset="0"/>
              </a:rPr>
              <a:t> – 5x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 +10x thành nhân tử</a:t>
            </a:r>
          </a:p>
        </p:txBody>
      </p:sp>
      <p:sp>
        <p:nvSpPr>
          <p:cNvPr id="33804" name="Text Box 12"/>
          <p:cNvSpPr txBox="1"/>
          <p:nvPr/>
        </p:nvSpPr>
        <p:spPr>
          <a:xfrm>
            <a:off x="53692" y="3147972"/>
            <a:ext cx="2387192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Giải 15x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000" dirty="0">
                <a:latin typeface="Times New Roman" panose="02020603050405020304" pitchFamily="18" charset="0"/>
              </a:rPr>
              <a:t>- 5x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+10x =</a:t>
            </a:r>
          </a:p>
        </p:txBody>
      </p:sp>
      <p:sp>
        <p:nvSpPr>
          <p:cNvPr id="33805" name="Text Box 13"/>
          <p:cNvSpPr txBox="1"/>
          <p:nvPr/>
        </p:nvSpPr>
        <p:spPr>
          <a:xfrm>
            <a:off x="87593" y="6066702"/>
            <a:ext cx="13779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2. Áp dụng</a:t>
            </a:r>
          </a:p>
        </p:txBody>
      </p:sp>
      <p:sp>
        <p:nvSpPr>
          <p:cNvPr id="33807" name="Text Box 15"/>
          <p:cNvSpPr txBox="1"/>
          <p:nvPr/>
        </p:nvSpPr>
        <p:spPr>
          <a:xfrm>
            <a:off x="-98554" y="3932261"/>
            <a:ext cx="5373688" cy="22467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Cách tìm nhân tử chung với các đa thức có hệ số nguyên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</a:rPr>
              <a:t>+ Hệ số là ƯCLN của các hệ số nguyên dương của các hạng tử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</a:rPr>
              <a:t>+ các lũy thừa bằng chữ có mặt trong mọi hạng tử với số mũ của mỗi lũy thừa là số mũ nhỏ nhất của nó,</a:t>
            </a:r>
          </a:p>
        </p:txBody>
      </p:sp>
      <p:sp>
        <p:nvSpPr>
          <p:cNvPr id="33808" name="Text Box 16"/>
          <p:cNvSpPr txBox="1"/>
          <p:nvPr/>
        </p:nvSpPr>
        <p:spPr>
          <a:xfrm>
            <a:off x="5345393" y="2286000"/>
            <a:ext cx="40036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Trong ví dụ này nhân tử chung là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5x</a:t>
            </a:r>
          </a:p>
        </p:txBody>
      </p:sp>
      <p:sp>
        <p:nvSpPr>
          <p:cNvPr id="33809" name="Text Box 17"/>
          <p:cNvSpPr txBox="1"/>
          <p:nvPr/>
        </p:nvSpPr>
        <p:spPr>
          <a:xfrm>
            <a:off x="5341440" y="3713460"/>
            <a:ext cx="3810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Hệ số của nhân tử chung (5) có quan hệ gì với các hệ số nguyên dương của các hạng tử (15;5;10)?</a:t>
            </a:r>
          </a:p>
        </p:txBody>
      </p:sp>
      <p:sp>
        <p:nvSpPr>
          <p:cNvPr id="33810" name="Text Box 18"/>
          <p:cNvSpPr txBox="1"/>
          <p:nvPr/>
        </p:nvSpPr>
        <p:spPr>
          <a:xfrm>
            <a:off x="5342082" y="4634157"/>
            <a:ext cx="38100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Lũy thừa bằng chữ của nhân tử chung  (x) có quan hệ như thế nào với lũy thừa bằng chữ của các hạng tử?</a:t>
            </a:r>
          </a:p>
        </p:txBody>
      </p:sp>
      <p:sp>
        <p:nvSpPr>
          <p:cNvPr id="33811" name="Text Box 19"/>
          <p:cNvSpPr txBox="1"/>
          <p:nvPr/>
        </p:nvSpPr>
        <p:spPr>
          <a:xfrm>
            <a:off x="5345393" y="3352800"/>
            <a:ext cx="3886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000" dirty="0">
                <a:latin typeface="Times New Roman" panose="02020603050405020304" pitchFamily="18" charset="0"/>
              </a:rPr>
              <a:t> là ƯCLN (15;5;10)</a:t>
            </a:r>
          </a:p>
        </p:txBody>
      </p:sp>
      <p:sp>
        <p:nvSpPr>
          <p:cNvPr id="33812" name="Text Box 20"/>
          <p:cNvSpPr txBox="1"/>
          <p:nvPr/>
        </p:nvSpPr>
        <p:spPr>
          <a:xfrm>
            <a:off x="5348568" y="5835603"/>
            <a:ext cx="40005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</a:rPr>
              <a:t> có mặt trong tất cả các hạng tử của đa thức, với số mũ là số mũ nhỏ nhất của nó trong các hạng tử</a:t>
            </a:r>
          </a:p>
        </p:txBody>
      </p:sp>
      <p:sp>
        <p:nvSpPr>
          <p:cNvPr id="33813" name="Rectangle 21"/>
          <p:cNvSpPr/>
          <p:nvPr/>
        </p:nvSpPr>
        <p:spPr>
          <a:xfrm>
            <a:off x="668172" y="3559806"/>
            <a:ext cx="184326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5x</a:t>
            </a:r>
            <a:r>
              <a:rPr lang="en-US" altLang="en-US" sz="2000" dirty="0">
                <a:latin typeface="Times New Roman" panose="02020603050405020304" pitchFamily="18" charset="0"/>
              </a:rPr>
              <a:t>.3x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3814" name="Rectangle 22"/>
          <p:cNvSpPr/>
          <p:nvPr/>
        </p:nvSpPr>
        <p:spPr>
          <a:xfrm>
            <a:off x="1315000" y="3545518"/>
            <a:ext cx="179789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–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5x</a:t>
            </a:r>
            <a:r>
              <a:rPr lang="en-US" altLang="en-US" sz="2000" dirty="0">
                <a:latin typeface="Times New Roman" panose="02020603050405020304" pitchFamily="18" charset="0"/>
              </a:rPr>
              <a:t>.x</a:t>
            </a:r>
          </a:p>
        </p:txBody>
      </p:sp>
      <p:sp>
        <p:nvSpPr>
          <p:cNvPr id="33815" name="Rectangle 23"/>
          <p:cNvSpPr/>
          <p:nvPr/>
        </p:nvSpPr>
        <p:spPr>
          <a:xfrm>
            <a:off x="1981200" y="3545518"/>
            <a:ext cx="16932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5x</a:t>
            </a:r>
            <a:r>
              <a:rPr lang="en-US" altLang="en-US" sz="2000" dirty="0">
                <a:latin typeface="Times New Roman" panose="02020603050405020304" pitchFamily="18" charset="0"/>
              </a:rPr>
              <a:t>.2</a:t>
            </a:r>
          </a:p>
        </p:txBody>
      </p:sp>
      <p:sp>
        <p:nvSpPr>
          <p:cNvPr id="33816" name="Rectangle 24"/>
          <p:cNvSpPr/>
          <p:nvPr/>
        </p:nvSpPr>
        <p:spPr>
          <a:xfrm>
            <a:off x="2672640" y="3574454"/>
            <a:ext cx="386380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=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5x</a:t>
            </a:r>
            <a:r>
              <a:rPr lang="en-US" altLang="en-US" sz="2000" dirty="0">
                <a:latin typeface="Times New Roman" panose="02020603050405020304" pitchFamily="18" charset="0"/>
              </a:rPr>
              <a:t>(3x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 - x +2)</a:t>
            </a:r>
          </a:p>
        </p:txBody>
      </p:sp>
      <p:sp>
        <p:nvSpPr>
          <p:cNvPr id="33817" name="Text Box 25"/>
          <p:cNvSpPr txBox="1"/>
          <p:nvPr/>
        </p:nvSpPr>
        <p:spPr>
          <a:xfrm>
            <a:off x="5345393" y="2667000"/>
            <a:ext cx="35814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000" dirty="0">
                <a:latin typeface="Times New Roman" panose="02020603050405020304" pitchFamily="18" charset="0"/>
              </a:rPr>
              <a:t> là hệ số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</a:rPr>
              <a:t> là biến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800" grpId="0"/>
      <p:bldP spid="33802" grpId="0"/>
      <p:bldP spid="33802" grpId="1"/>
      <p:bldP spid="33803" grpId="0"/>
      <p:bldP spid="33804" grpId="0"/>
      <p:bldP spid="33805" grpId="0"/>
      <p:bldP spid="33807" grpId="0"/>
      <p:bldP spid="33808" grpId="0"/>
      <p:bldP spid="33808" grpId="1"/>
      <p:bldP spid="33809" grpId="0"/>
      <p:bldP spid="33809" grpId="1"/>
      <p:bldP spid="33810" grpId="0"/>
      <p:bldP spid="33810" grpId="1"/>
      <p:bldP spid="33811" grpId="0"/>
      <p:bldP spid="33811" grpId="1"/>
      <p:bldP spid="33812" grpId="0"/>
      <p:bldP spid="33812" grpId="1"/>
      <p:bldP spid="33813" grpId="0"/>
      <p:bldP spid="33815" grpId="0"/>
      <p:bldP spid="33816" grpId="0"/>
      <p:bldP spid="33817" grpId="0"/>
      <p:bldP spid="338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TiẾT 9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BẰNG PHƯƠNG PHÁP ĐẶT NHÂN TỬ CHUNG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 Box 9"/>
          <p:cNvSpPr txBox="1"/>
          <p:nvPr/>
        </p:nvSpPr>
        <p:spPr>
          <a:xfrm>
            <a:off x="29208" y="775764"/>
            <a:ext cx="163217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Áp dụng</a:t>
            </a:r>
            <a:endParaRPr lang="en-US" altLang="en-US" sz="2400" b="1" u="sng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3" name="Text Box 17"/>
          <p:cNvSpPr txBox="1"/>
          <p:nvPr/>
        </p:nvSpPr>
        <p:spPr>
          <a:xfrm>
            <a:off x="761440" y="1561212"/>
            <a:ext cx="457368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sau th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4" name="Text Box 18"/>
          <p:cNvSpPr txBox="1"/>
          <p:nvPr/>
        </p:nvSpPr>
        <p:spPr>
          <a:xfrm>
            <a:off x="5469358" y="1489075"/>
            <a:ext cx="3249608" cy="120032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AutoNum type="alphaLcParenR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</a:t>
            </a:r>
          </a:p>
          <a:p>
            <a:pPr marL="342900" lvl="0" indent="-342900" eaLnBrk="1" hangingPunct="1">
              <a:spcBef>
                <a:spcPct val="0"/>
              </a:spcBef>
              <a:buAutoNum type="alphaLcParenR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(x-2y) – 15x(x-2y)</a:t>
            </a:r>
          </a:p>
          <a:p>
            <a:pPr marL="342900" lvl="0" indent="-342900" eaLnBrk="1" hangingPunct="1">
              <a:spcBef>
                <a:spcPct val="0"/>
              </a:spcBef>
              <a:buAutoNum type="alphaLcParenR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3(x-y)- 5x(y-x)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5" name="Rectangle 19"/>
          <p:cNvSpPr/>
          <p:nvPr/>
        </p:nvSpPr>
        <p:spPr>
          <a:xfrm>
            <a:off x="238125" y="2423739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6" name="Rectangle 20"/>
          <p:cNvSpPr/>
          <p:nvPr/>
        </p:nvSpPr>
        <p:spPr>
          <a:xfrm>
            <a:off x="251572" y="3047486"/>
            <a:ext cx="3863228" cy="28215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	5x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– 2y) – 15x(x – 2y)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7" name="Rectangle 21"/>
          <p:cNvSpPr/>
          <p:nvPr/>
        </p:nvSpPr>
        <p:spPr>
          <a:xfrm>
            <a:off x="1158875" y="2462306"/>
            <a:ext cx="22860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.x –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8" name="Rectangle 22"/>
          <p:cNvSpPr/>
          <p:nvPr/>
        </p:nvSpPr>
        <p:spPr>
          <a:xfrm>
            <a:off x="2521697" y="2476639"/>
            <a:ext cx="1693956" cy="27556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.(x – 1)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41" name="Rectangle 25"/>
          <p:cNvSpPr/>
          <p:nvPr/>
        </p:nvSpPr>
        <p:spPr>
          <a:xfrm>
            <a:off x="441324" y="3473075"/>
            <a:ext cx="3140075" cy="30692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2y).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(5x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15x)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43" name="Rectangle 27"/>
          <p:cNvSpPr/>
          <p:nvPr/>
        </p:nvSpPr>
        <p:spPr>
          <a:xfrm>
            <a:off x="441325" y="3972251"/>
            <a:ext cx="26670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5x(x – 2y)(x – 3)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48" name="Rectangle 32"/>
          <p:cNvSpPr/>
          <p:nvPr/>
        </p:nvSpPr>
        <p:spPr>
          <a:xfrm>
            <a:off x="441324" y="4839492"/>
            <a:ext cx="2911475" cy="4339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3(x – y)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5x(x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50" name="Rectangle 34"/>
          <p:cNvSpPr/>
          <p:nvPr/>
        </p:nvSpPr>
        <p:spPr>
          <a:xfrm>
            <a:off x="3267728" y="4876934"/>
            <a:ext cx="2348193" cy="28360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+ 5x)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51" name="Rectangle 35"/>
          <p:cNvSpPr/>
          <p:nvPr/>
        </p:nvSpPr>
        <p:spPr>
          <a:xfrm>
            <a:off x="304800" y="4405499"/>
            <a:ext cx="30480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	3(x – y)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5x(y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52" name="Rectangle 36"/>
          <p:cNvSpPr/>
          <p:nvPr/>
        </p:nvSpPr>
        <p:spPr>
          <a:xfrm>
            <a:off x="-143436" y="5273488"/>
            <a:ext cx="9211235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Trong một số b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toán, đôi khi phải đổi dấu hạng tử để xuất hiện nhân tử chung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53" name="Rectangle 37"/>
          <p:cNvSpPr/>
          <p:nvPr/>
        </p:nvSpPr>
        <p:spPr>
          <a:xfrm>
            <a:off x="845297" y="6143055"/>
            <a:ext cx="1676400" cy="381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 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55" name="Text Box 39"/>
          <p:cNvSpPr txBox="1"/>
          <p:nvPr/>
        </p:nvSpPr>
        <p:spPr>
          <a:xfrm>
            <a:off x="152400" y="1446026"/>
            <a:ext cx="474810" cy="4616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56" name="Text Box 40"/>
          <p:cNvSpPr txBox="1"/>
          <p:nvPr/>
        </p:nvSpPr>
        <p:spPr>
          <a:xfrm>
            <a:off x="152400" y="6102723"/>
            <a:ext cx="474810" cy="4616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3" grpId="0"/>
      <p:bldP spid="60434" grpId="0"/>
      <p:bldP spid="60435" grpId="0"/>
      <p:bldP spid="60436" grpId="0"/>
      <p:bldP spid="60437" grpId="0"/>
      <p:bldP spid="60438" grpId="0"/>
      <p:bldP spid="60441" grpId="0"/>
      <p:bldP spid="60443" grpId="0"/>
      <p:bldP spid="60448" grpId="0"/>
      <p:bldP spid="60450" grpId="0"/>
      <p:bldP spid="60451" grpId="0"/>
      <p:bldP spid="60452" grpId="0" build="p"/>
      <p:bldP spid="60453" grpId="0" animBg="1"/>
      <p:bldP spid="60455" grpId="0" animBg="1"/>
      <p:bldP spid="604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TiẾT 9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BẰNG PHƯƠNG PHÁP ĐẶT NHÂN TỬ CHUNG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4" name="Rectangle 34"/>
          <p:cNvSpPr>
            <a:spLocks noGrp="1"/>
          </p:cNvSpPr>
          <p:nvPr>
            <p:ph idx="1"/>
          </p:nvPr>
        </p:nvSpPr>
        <p:spPr>
          <a:xfrm>
            <a:off x="1219200" y="800100"/>
            <a:ext cx="4114800" cy="6858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x, sao cho 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5" name="Rectangle 35"/>
          <p:cNvSpPr/>
          <p:nvPr/>
        </p:nvSpPr>
        <p:spPr>
          <a:xfrm>
            <a:off x="2133600" y="1409700"/>
            <a:ext cx="22860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6x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6" name="Rectangle 36"/>
          <p:cNvSpPr/>
          <p:nvPr/>
        </p:nvSpPr>
        <p:spPr>
          <a:xfrm>
            <a:off x="1905000" y="2552700"/>
            <a:ext cx="25146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. (x – 2)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7" name="Rectangle 37"/>
          <p:cNvSpPr/>
          <p:nvPr/>
        </p:nvSpPr>
        <p:spPr>
          <a:xfrm>
            <a:off x="6400800" y="2552700"/>
            <a:ext cx="16764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b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8" name="Rectangle 38"/>
          <p:cNvSpPr/>
          <p:nvPr/>
        </p:nvSpPr>
        <p:spPr>
          <a:xfrm>
            <a:off x="5715000" y="3162300"/>
            <a:ext cx="38100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a = 0 hoặc b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9" name="Rectangle 39"/>
          <p:cNvSpPr/>
          <p:nvPr/>
        </p:nvSpPr>
        <p:spPr>
          <a:xfrm>
            <a:off x="762000" y="3086100"/>
            <a:ext cx="43434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Khi:  3x = 0 hoặc x – 2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0" name="Rectangle 40"/>
          <p:cNvSpPr/>
          <p:nvPr/>
        </p:nvSpPr>
        <p:spPr>
          <a:xfrm>
            <a:off x="685800" y="3619500"/>
            <a:ext cx="43434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Hay: x = 0 hoặc       x = 2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1" name="Rectangle 41"/>
          <p:cNvSpPr/>
          <p:nvPr/>
        </p:nvSpPr>
        <p:spPr>
          <a:xfrm>
            <a:off x="1905000" y="19431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3x.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4" grpId="0" build="p"/>
      <p:bldP spid="61475" grpId="0" build="p"/>
      <p:bldP spid="61476" grpId="0"/>
      <p:bldP spid="61477" grpId="0"/>
      <p:bldP spid="61477" grpId="1"/>
      <p:bldP spid="61478" grpId="0"/>
      <p:bldP spid="61478" grpId="1"/>
      <p:bldP spid="61479" grpId="0"/>
      <p:bldP spid="61480" grpId="0"/>
      <p:bldP spid="614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TiẾT 9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BẰNG PHƯƠNG PHÁP ĐẶT NHÂN TỬ CHUNG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2" name="Text Box 23"/>
          <p:cNvSpPr txBox="1"/>
          <p:nvPr/>
        </p:nvSpPr>
        <p:spPr>
          <a:xfrm>
            <a:off x="228600" y="954107"/>
            <a:ext cx="348037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 củng cố</a:t>
            </a:r>
            <a:endParaRPr lang="en-US" altLang="en-US" sz="2800" b="1" u="sng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90" name="Text Box 26"/>
          <p:cNvSpPr txBox="1"/>
          <p:nvPr/>
        </p:nvSpPr>
        <p:spPr>
          <a:xfrm>
            <a:off x="560293" y="1556501"/>
            <a:ext cx="717760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39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đa thức sau th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14x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21xy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+28x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10x(x – y) – 8y(y – x)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4" name="Text Box 28"/>
          <p:cNvSpPr txBox="1"/>
          <p:nvPr/>
        </p:nvSpPr>
        <p:spPr>
          <a:xfrm>
            <a:off x="5470525" y="2305050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93" name="Text Box 29"/>
          <p:cNvSpPr txBox="1"/>
          <p:nvPr/>
        </p:nvSpPr>
        <p:spPr>
          <a:xfrm>
            <a:off x="560293" y="2830324"/>
            <a:ext cx="80182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95" name="Text Box 31"/>
          <p:cNvSpPr txBox="1"/>
          <p:nvPr/>
        </p:nvSpPr>
        <p:spPr>
          <a:xfrm>
            <a:off x="333753" y="3260725"/>
            <a:ext cx="480974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14x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21xy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+28x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7xy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.2x –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7xy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.3y +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7xy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.4xy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96" name="Rectangle 32"/>
          <p:cNvSpPr/>
          <p:nvPr/>
        </p:nvSpPr>
        <p:spPr>
          <a:xfrm>
            <a:off x="636026" y="4104147"/>
            <a:ext cx="307968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7xy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– 3y +4xy)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97" name="Text Box 33"/>
          <p:cNvSpPr txBox="1"/>
          <p:nvPr/>
        </p:nvSpPr>
        <p:spPr>
          <a:xfrm>
            <a:off x="400988" y="4692274"/>
            <a:ext cx="4419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10x(x – y)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8y(y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98" name="Text Box 34"/>
          <p:cNvSpPr txBox="1"/>
          <p:nvPr/>
        </p:nvSpPr>
        <p:spPr>
          <a:xfrm>
            <a:off x="558299" y="5209179"/>
            <a:ext cx="426228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=10x(x – y)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8y(x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y)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00" name="Text Box 36"/>
          <p:cNvSpPr txBox="1"/>
          <p:nvPr/>
        </p:nvSpPr>
        <p:spPr>
          <a:xfrm>
            <a:off x="573462" y="5709305"/>
            <a:ext cx="3352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)( 10x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8y)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02" name="Text Box 38"/>
          <p:cNvSpPr txBox="1"/>
          <p:nvPr/>
        </p:nvSpPr>
        <p:spPr>
          <a:xfrm>
            <a:off x="637382" y="6221728"/>
            <a:ext cx="3352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2(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)( 5x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4y)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04" name="Text Box 40"/>
          <p:cNvSpPr txBox="1"/>
          <p:nvPr/>
        </p:nvSpPr>
        <p:spPr>
          <a:xfrm>
            <a:off x="5486690" y="3243029"/>
            <a:ext cx="248010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41(a) Tìm x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05" name="Text Box 41"/>
          <p:cNvSpPr txBox="1"/>
          <p:nvPr/>
        </p:nvSpPr>
        <p:spPr>
          <a:xfrm>
            <a:off x="5002136" y="3766249"/>
            <a:ext cx="415049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5x(x – 2000) – x +2000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06" name="Text Box 42"/>
          <p:cNvSpPr txBox="1"/>
          <p:nvPr/>
        </p:nvSpPr>
        <p:spPr>
          <a:xfrm>
            <a:off x="4811623" y="4222178"/>
            <a:ext cx="445827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5x(x – 2000) – (x – 2000)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07" name="Text Box 43"/>
          <p:cNvSpPr txBox="1"/>
          <p:nvPr/>
        </p:nvSpPr>
        <p:spPr>
          <a:xfrm>
            <a:off x="4820588" y="4685959"/>
            <a:ext cx="338105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– 2000)(5x – 1)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08" name="Text Box 44"/>
          <p:cNvSpPr txBox="1"/>
          <p:nvPr/>
        </p:nvSpPr>
        <p:spPr>
          <a:xfrm>
            <a:off x="4792750" y="5269251"/>
            <a:ext cx="482696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Khi. x- 2000 = 0 hoặc 5x - 1 = 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9" name="Text Box 45"/>
          <p:cNvSpPr txBox="1"/>
          <p:nvPr/>
        </p:nvSpPr>
        <p:spPr>
          <a:xfrm>
            <a:off x="5394325" y="6338888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10" name="Text Box 46"/>
          <p:cNvSpPr txBox="1"/>
          <p:nvPr/>
        </p:nvSpPr>
        <p:spPr>
          <a:xfrm>
            <a:off x="4851487" y="5846228"/>
            <a:ext cx="39372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x =2000 hoặc x = 1/5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Line 5"/>
          <p:cNvSpPr/>
          <p:nvPr/>
        </p:nvSpPr>
        <p:spPr>
          <a:xfrm>
            <a:off x="4792750" y="2305050"/>
            <a:ext cx="58737" cy="45529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/>
      <p:bldP spid="62493" grpId="0"/>
      <p:bldP spid="62495" grpId="0"/>
      <p:bldP spid="62496" grpId="0"/>
      <p:bldP spid="62497" grpId="0"/>
      <p:bldP spid="62498" grpId="0"/>
      <p:bldP spid="62500" grpId="0"/>
      <p:bldP spid="62502" grpId="0"/>
      <p:bldP spid="62504" grpId="0"/>
      <p:bldP spid="62505" grpId="0"/>
      <p:bldP spid="62506" grpId="0"/>
      <p:bldP spid="62507" grpId="0"/>
      <p:bldP spid="62508" grpId="0"/>
      <p:bldP spid="625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TiẾT 9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BẰNG PHƯƠNG PHÁP ĐẶT NHÂN TỬ CHUNG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6" name="Text Box 14"/>
          <p:cNvSpPr txBox="1"/>
          <p:nvPr/>
        </p:nvSpPr>
        <p:spPr>
          <a:xfrm>
            <a:off x="152400" y="1066800"/>
            <a:ext cx="348037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 củng cố</a:t>
            </a:r>
            <a:endParaRPr lang="en-US" altLang="en-US" sz="2800" b="1" u="sng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03" name="Text Box 15"/>
          <p:cNvSpPr txBox="1"/>
          <p:nvPr/>
        </p:nvSpPr>
        <p:spPr>
          <a:xfrm>
            <a:off x="152400" y="1689425"/>
            <a:ext cx="7696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đa thức th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04" name="Text Box 16"/>
          <p:cNvSpPr txBox="1"/>
          <p:nvPr/>
        </p:nvSpPr>
        <p:spPr>
          <a:xfrm>
            <a:off x="179294" y="2562620"/>
            <a:ext cx="8382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phân tích đa thức th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 phải đạt yêu cầu gì?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05" name="Text Box 17"/>
          <p:cNvSpPr txBox="1"/>
          <p:nvPr/>
        </p:nvSpPr>
        <p:spPr>
          <a:xfrm>
            <a:off x="228600" y="3417886"/>
            <a:ext cx="89154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cách tìm nhân tử chung của các đa thức có hệ số nguyên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06" name="Text Box 18"/>
          <p:cNvSpPr txBox="1"/>
          <p:nvPr/>
        </p:nvSpPr>
        <p:spPr>
          <a:xfrm>
            <a:off x="381000" y="4648200"/>
            <a:ext cx="86106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 tìm các số hạng viết trong ngoặc sau nhân tử chung ta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thế 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3" grpId="0"/>
      <p:bldP spid="63503" grpId="1"/>
      <p:bldP spid="63504" grpId="0"/>
      <p:bldP spid="63504" grpId="1"/>
      <p:bldP spid="63505" grpId="0"/>
      <p:bldP spid="63505" grpId="1"/>
      <p:bldP spid="63506" grpId="0"/>
      <p:bldP spid="63506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742</Words>
  <Application>Microsoft Office PowerPoint</Application>
  <PresentationFormat>On-screen Show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Giáo viên Toán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LIEN HIEP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 Toán</dc:title>
  <dc:creator/>
  <cp:lastModifiedBy>TIEN NGUYEN THANH</cp:lastModifiedBy>
  <cp:revision>6</cp:revision>
  <dcterms:created xsi:type="dcterms:W3CDTF">2007-10-01T16:54:47Z</dcterms:created>
  <dcterms:modified xsi:type="dcterms:W3CDTF">2022-07-29T15:56:17Z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